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99" r:id="rId9"/>
    <p:sldId id="261" r:id="rId10"/>
    <p:sldId id="262" r:id="rId11"/>
    <p:sldId id="300" r:id="rId12"/>
    <p:sldId id="263" r:id="rId13"/>
    <p:sldId id="264" r:id="rId14"/>
    <p:sldId id="265" r:id="rId15"/>
    <p:sldId id="266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Medium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E4A555-56B5-4C54-8A7E-6F4FA1AC3F6A}">
  <a:tblStyle styleId="{A0E4A555-56B5-4C54-8A7E-6F4FA1AC3F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6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32" y="61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91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44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{A0E4A555-56B5-4C54-8A7E-6F4FA1AC3F6A}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{A0E4A555-56B5-4C54-8A7E-6F4FA1AC3F6A}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сети ЦОД 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(EVPN/VXLAN)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 подходом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Multipod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567004875"/>
              </p:ext>
            </p:extLst>
          </p:nvPr>
        </p:nvGraphicFramePr>
        <p:xfrm>
          <a:off x="952500" y="984214"/>
          <a:ext cx="7239000" cy="4228924"/>
        </p:xfrm>
        <a:graphic>
          <a:graphicData uri="http://schemas.openxmlformats.org/drawingml/2006/table">
            <a:tbl>
              <a:tblPr>
                <a:noFill/>
                <a:tableStyleId>{A0E4A555-56B5-4C54-8A7E-6F4FA1AC3F6A}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6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/>
                        <a:t>CLOS топология дает возможности простого масштабирования ёмкости и производительности сети;</a:t>
                      </a: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9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/>
                        <a:t>Технология VXLAN </a:t>
                      </a:r>
                      <a:r>
                        <a:rPr lang="ru-RU" sz="1400" dirty="0" err="1"/>
                        <a:t>Anycast</a:t>
                      </a:r>
                      <a:r>
                        <a:rPr lang="ru-RU" sz="1400" dirty="0"/>
                        <a:t> Gateway позволяет обеспечивать миграцию подключений клиентов внутри сетевой инфраструктуры, с сохранением настроек сетевого стека;</a:t>
                      </a: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4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/>
                        <a:t>Имеется поддержка организации как L2 так и L3 сервисов. Ёмкость идентификатора VNI снимает ограничение по кол-ву клиентских сервисов;</a:t>
                      </a: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/>
                        <a:t>Технология VPC обеспечивает отказоустойчивое подключение клиентов;</a:t>
                      </a: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25537"/>
                  </a:ext>
                </a:extLst>
              </a:tr>
              <a:tr h="10350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4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/>
                        <a:t>Технология </a:t>
                      </a:r>
                      <a:r>
                        <a:rPr lang="en-US" sz="1400" dirty="0"/>
                        <a:t>DCI (Data Center Interconnect) </a:t>
                      </a:r>
                      <a:r>
                        <a:rPr lang="ru-RU" sz="1400" dirty="0"/>
                        <a:t>обеспечивает бесшовное географическое распределение </a:t>
                      </a:r>
                      <a:r>
                        <a:rPr lang="en-US" sz="1400" dirty="0"/>
                        <a:t>POD</a:t>
                      </a:r>
                      <a:r>
                        <a:rPr lang="ru-RU" sz="1400" dirty="0"/>
                        <a:t>. Используется технология "</a:t>
                      </a:r>
                      <a:r>
                        <a:rPr lang="en-US" sz="1400" dirty="0"/>
                        <a:t>multi-pod". </a:t>
                      </a:r>
                      <a:r>
                        <a:rPr lang="ru-RU" sz="1400" dirty="0"/>
                        <a:t>Связь устанавливается через линки </a:t>
                      </a:r>
                      <a:r>
                        <a:rPr lang="en-US" sz="1400" dirty="0"/>
                        <a:t>spine</a:t>
                      </a:r>
                      <a:r>
                        <a:rPr lang="ru-RU" sz="1400" dirty="0"/>
                        <a:t>-</a:t>
                      </a:r>
                      <a:r>
                        <a:rPr lang="en-US" sz="1400" dirty="0"/>
                        <a:t>spine. </a:t>
                      </a:r>
                      <a:r>
                        <a:rPr lang="ru-RU" sz="1400" dirty="0"/>
                        <a:t>Связь: 2 кольца по 3 </a:t>
                      </a:r>
                      <a:r>
                        <a:rPr lang="en-US" sz="1400" dirty="0"/>
                        <a:t>Spine</a:t>
                      </a:r>
                      <a:r>
                        <a:rPr lang="ru-RU" sz="1400" dirty="0"/>
                        <a:t>.</a:t>
                      </a:r>
                      <a:endParaRPr lang="en-US" sz="1400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560698"/>
                  </a:ext>
                </a:extLst>
              </a:tr>
              <a:tr h="3710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Построение сети ЦОД (EVPN/VXLAN) с подходом </a:t>
            </a:r>
            <a:r>
              <a:rPr lang="ru-RU" sz="3000" dirty="0" err="1"/>
              <a:t>Multipod</a:t>
            </a:r>
            <a:br>
              <a:rPr lang="ru-RU" sz="3000" dirty="0"/>
            </a:br>
            <a:endParaRPr lang="ru-RU"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Егор Маковский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Network Engineer Team Lead</a:t>
            </a:r>
            <a:b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CJSC Retail Consult</a:t>
            </a: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960208501"/>
              </p:ext>
            </p:extLst>
          </p:nvPr>
        </p:nvGraphicFramePr>
        <p:xfrm>
          <a:off x="952500" y="1277719"/>
          <a:ext cx="7239000" cy="3345983"/>
        </p:xfrm>
        <a:graphic>
          <a:graphicData uri="http://schemas.openxmlformats.org/drawingml/2006/table">
            <a:tbl>
              <a:tblPr>
                <a:noFill/>
                <a:tableStyleId>{A0E4A555-56B5-4C54-8A7E-6F4FA1AC3F6A}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Обеспечение </a:t>
                      </a:r>
                      <a:r>
                        <a:rPr lang="ru-RU" dirty="0" err="1"/>
                        <a:t>геораспределенной</a:t>
                      </a:r>
                      <a:r>
                        <a:rPr lang="ru-RU" dirty="0"/>
                        <a:t> сетевой инфраструктуры;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Обеспечение </a:t>
                      </a:r>
                      <a:r>
                        <a:rPr lang="ru-RU" dirty="0" err="1"/>
                        <a:t>георезервирования</a:t>
                      </a:r>
                      <a:r>
                        <a:rPr lang="ru-RU" dirty="0"/>
                        <a:t> вычислительных мощностей;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/>
                        <a:t>Обеспечение возможности миграции серверов внутри ЦОД, между ЦОД, без необходимости реконфигурации сетевого стека;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Обеспечение горизонтального масштабирования сетевой инфраструктуры с минимальным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импактом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сервисы;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Обеспечение отказоустойчивых подключений серверов критической инфраструктуры к оборудованию сетевой инфраструктуры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97991557"/>
              </p:ext>
            </p:extLst>
          </p:nvPr>
        </p:nvGraphicFramePr>
        <p:xfrm>
          <a:off x="952500" y="1277719"/>
          <a:ext cx="7239000" cy="2638402"/>
        </p:xfrm>
        <a:graphic>
          <a:graphicData uri="http://schemas.openxmlformats.org/drawingml/2006/table">
            <a:tbl>
              <a:tblPr>
                <a:noFill/>
                <a:tableStyleId>{A0E4A555-56B5-4C54-8A7E-6F4FA1AC3F6A}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Собрать схему;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Распределить адресное пространство;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/>
                        <a:t>Задействовать необходимые </a:t>
                      </a:r>
                      <a:r>
                        <a:rPr lang="en-US" dirty="0"/>
                        <a:t>features </a:t>
                      </a:r>
                      <a:r>
                        <a:rPr lang="ru-RU" dirty="0"/>
                        <a:t>и перераспределим </a:t>
                      </a:r>
                      <a:r>
                        <a:rPr lang="en-US" dirty="0"/>
                        <a:t>TCAM</a:t>
                      </a:r>
                      <a:r>
                        <a:rPr lang="ru-RU" dirty="0"/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 (OSPF), VPC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Настроить 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Overlay (iBGP), L2/L3 VXLAN.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72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638748831"/>
              </p:ext>
            </p:extLst>
          </p:nvPr>
        </p:nvGraphicFramePr>
        <p:xfrm>
          <a:off x="952500" y="1897775"/>
          <a:ext cx="7239000" cy="3177898"/>
        </p:xfrm>
        <a:graphic>
          <a:graphicData uri="http://schemas.openxmlformats.org/drawingml/2006/table">
            <a:tbl>
              <a:tblPr>
                <a:noFill/>
                <a:tableStyleId>{A0E4A555-56B5-4C54-8A7E-6F4FA1AC3F6A}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EVE-NG Virtual Appliance (Cisco N9K)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BGP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EVPN/VXLAN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Cisco VPC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8976156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</a:p>
                  </a:txBody>
                  <a:tcPr marL="198000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SVI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328616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78605" y="138136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Топология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83F61A-1F5D-4128-B57E-46822580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878400"/>
            <a:ext cx="5640300" cy="41411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478605" y="138136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Результат</a:t>
            </a:r>
            <a:endParaRPr sz="3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54957B-6871-44E0-B986-EBFBBB17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05" y="1373093"/>
            <a:ext cx="2213389" cy="23973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352B10-F2EB-4653-A631-4393062AA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94" y="1373093"/>
            <a:ext cx="2473352" cy="23973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820DD0D-AC1D-4061-9389-3A08971A8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346" y="1373093"/>
            <a:ext cx="3827969" cy="239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54483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326</Words>
  <Application>Microsoft Office PowerPoint</Application>
  <PresentationFormat>Экран (16:9)</PresentationFormat>
  <Paragraphs>75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Roboto Medium</vt:lpstr>
      <vt:lpstr>Courier New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сети ЦОД (EVPN/VXLAN) с подходом Multipod    </vt:lpstr>
      <vt:lpstr>План защиты</vt:lpstr>
      <vt:lpstr>Презентация PowerPoint</vt:lpstr>
      <vt:lpstr>Презентация PowerPoint</vt:lpstr>
      <vt:lpstr>Какие технологии использовались </vt:lpstr>
      <vt:lpstr>Топология</vt:lpstr>
      <vt:lpstr>Результат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Крючков Евгений</dc:creator>
  <cp:lastModifiedBy>Крючков Евгений</cp:lastModifiedBy>
  <cp:revision>8</cp:revision>
  <dcterms:modified xsi:type="dcterms:W3CDTF">2025-05-13T09:02:51Z</dcterms:modified>
</cp:coreProperties>
</file>